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26B935-FE55-4F2E-A895-4E73B30277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и порядок предъявления иска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68B90F0-DB5A-4CC8-B681-084093E97D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984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CB3D0-7765-44B5-A235-A3E0D1F51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2263652"/>
          </a:xfrm>
        </p:spPr>
        <p:txBody>
          <a:bodyPr>
            <a:norm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Ваше внимание.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1E630F-F8D8-44AD-A56B-C69963537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93239" y="5151549"/>
            <a:ext cx="141199" cy="7907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480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7137651-FC87-47B5-A9EF-68176D347EB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0326" r="30326"/>
          <a:stretch>
            <a:fillRect/>
          </a:stretch>
        </p:blipFill>
        <p:spPr/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7E494F1-6090-4A04-AEE1-8653471C1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443" y="2360254"/>
            <a:ext cx="5776646" cy="2147351"/>
          </a:xfrm>
        </p:spPr>
        <p:txBody>
          <a:bodyPr>
            <a:normAutofit fontScale="90000"/>
          </a:bodyPr>
          <a:lstStyle/>
          <a:p>
            <a:r>
              <a:rPr lang="ru-RU" dirty="0"/>
              <a:t> Иск является обращением заинтересованного лица к суду с требованием о защите его субъективного права или охраняемого законом интереса.</a:t>
            </a:r>
          </a:p>
        </p:txBody>
      </p:sp>
    </p:spTree>
    <p:extLst>
      <p:ext uri="{BB962C8B-B14F-4D97-AF65-F5344CB8AC3E}">
        <p14:creationId xmlns:p14="http://schemas.microsoft.com/office/powerpoint/2010/main" val="1392339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B8C7A9-AAF3-4EAD-956B-687FBECE2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762" y="172516"/>
            <a:ext cx="9141008" cy="6512967"/>
          </a:xfrm>
          <a:prstGeom prst="roundRect">
            <a:avLst>
              <a:gd name="adj" fmla="val 11111"/>
            </a:avLst>
          </a:prstGeom>
          <a:ln w="190500" cap="rnd">
            <a:solidFill>
              <a:srgbClr val="FF0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84135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58EF7B-2AE5-49E1-83C5-FF8A87D91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95287"/>
            <a:ext cx="9144000" cy="606742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C341E8E-3BF9-471B-BD0E-7D79A3608398}"/>
              </a:ext>
            </a:extLst>
          </p:cNvPr>
          <p:cNvSpPr/>
          <p:nvPr/>
        </p:nvSpPr>
        <p:spPr>
          <a:xfrm>
            <a:off x="7418231" y="513805"/>
            <a:ext cx="35159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Статья 133 ГПК РФ устанавливает, что судья в течение 5 дней со дня поступления искового заявления в суд обязан рассмотреть вопрос о его принятии к производству. Из этой статьи следует, что вопрос о принятии заявления судья решает единолично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8151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95C0BF4-677E-44BC-908C-A8928784966D}"/>
              </a:ext>
            </a:extLst>
          </p:cNvPr>
          <p:cNvSpPr/>
          <p:nvPr/>
        </p:nvSpPr>
        <p:spPr>
          <a:xfrm>
            <a:off x="253286" y="914399"/>
            <a:ext cx="4769476" cy="4618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Предъявление и принятие искового заявления влечет следующие процессуально-правовые последствия: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 лицо, предъявившее исковое заявление, становится истцом и приобретает все процессуальные права и обязанности, предоставленные законом;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 лицо, которое указывается в исковом заявлении как нарушитель права, становится ответчиком и также приобретает все права стороны.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B70AAA-DAEC-46B8-8031-655F4A597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762" y="682580"/>
            <a:ext cx="7169238" cy="437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750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CAA04F4-C56C-478D-8133-3EDACA1D0DAB}"/>
              </a:ext>
            </a:extLst>
          </p:cNvPr>
          <p:cNvSpPr/>
          <p:nvPr/>
        </p:nvSpPr>
        <p:spPr>
          <a:xfrm>
            <a:off x="549499" y="489396"/>
            <a:ext cx="4795233" cy="5443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При предъявлении иска необходимо соблюдение письменной формы искового заявления (ст. 131 ГПК РФ).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 заявлении должны быть отражены все требуемые ст. 131 ГПК РФ реквизиты, без которых суд не может принять его и приступить к рассмотрению. Необходимо, чтобы в заявлении было указано наименование суда, наименование истца, его место жительства (если истцом является организация, то ее место нахождения). А когда заявление подается представителем, то указываются его наименование и адрес.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30640A-F583-405F-8706-6C85861FF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5050" y="669703"/>
            <a:ext cx="5698901" cy="569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73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F9168A-2A56-4D7A-A80D-68A7160D5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020" y="830687"/>
            <a:ext cx="7040650" cy="519662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1F05449-0A9C-4361-9AA5-06A6C1C39E53}"/>
              </a:ext>
            </a:extLst>
          </p:cNvPr>
          <p:cNvSpPr/>
          <p:nvPr/>
        </p:nvSpPr>
        <p:spPr>
          <a:xfrm>
            <a:off x="1" y="1714503"/>
            <a:ext cx="4546241" cy="3366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В исковом заявлении должны быть указаны обстоятельства, на которых истец основывает свои требования      (т.е. такие, которые входят в основание иска). </a:t>
            </a:r>
          </a:p>
          <a:p>
            <a:pPr>
              <a:lnSpc>
                <a:spcPct val="150000"/>
              </a:lnSpc>
            </a:pPr>
            <a:r>
              <a:rPr lang="ru-RU" dirty="0"/>
              <a:t>Также должны быть указаны доказательства, подтверждающие эти обстоятельства. </a:t>
            </a:r>
          </a:p>
        </p:txBody>
      </p:sp>
    </p:spTree>
    <p:extLst>
      <p:ext uri="{BB962C8B-B14F-4D97-AF65-F5344CB8AC3E}">
        <p14:creationId xmlns:p14="http://schemas.microsoft.com/office/powerpoint/2010/main" val="2249822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F61854-59BF-4E19-8777-46286FEC3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563" y="154547"/>
            <a:ext cx="4572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FDD3FB3-0D54-4237-BAA5-1638AC533F71}"/>
              </a:ext>
            </a:extLst>
          </p:cNvPr>
          <p:cNvSpPr/>
          <p:nvPr/>
        </p:nvSpPr>
        <p:spPr>
          <a:xfrm>
            <a:off x="585988" y="1122503"/>
            <a:ext cx="5415567" cy="4612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Принимая заявление, судья обязан проверить соблюдение требований процессуального законодательства как относительно предпосылок права на иск, так и относительно формы и содержания заявления. Если отсутствует хотя бы одна из предпосылок права на иск, заявление возвращается (ст. 135 ГПК РФ). Если же судья установит, что исковое заявление не отвечает требованиям, предъявляемым к его форме и содержанию (ст. 131, 132 ГПК РФ),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то выносит определение об оставлении его без движения.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1208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9B7213-4DDC-459D-82AB-8868DEA95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523" y="1120124"/>
            <a:ext cx="6984466" cy="504877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B541079-1BA6-4EB3-99A9-394713C10C36}"/>
              </a:ext>
            </a:extLst>
          </p:cNvPr>
          <p:cNvSpPr/>
          <p:nvPr/>
        </p:nvSpPr>
        <p:spPr>
          <a:xfrm>
            <a:off x="523742" y="2161249"/>
            <a:ext cx="3481588" cy="2535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 принятии заявления к производству судья выносит определение, которое служит основанием для возбуждения гражданского дела в суде первой инстанции (ст. 133 ГПК РФ)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9190465"/>
      </p:ext>
    </p:extLst>
  </p:cSld>
  <p:clrMapOvr>
    <a:masterClrMapping/>
  </p:clrMapOvr>
</p:sld>
</file>

<file path=ppt/theme/theme1.xml><?xml version="1.0" encoding="utf-8"?>
<a:theme xmlns:a="http://schemas.openxmlformats.org/drawingml/2006/main" name="Атлас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{0B183399-DBEF-4D5A-86CD-A3C28CF3542E}tf16401371</Template>
  <TotalTime>69</TotalTime>
  <Words>349</Words>
  <Application>Microsoft Office PowerPoint</Application>
  <PresentationFormat>Широкоэкранный</PresentationFormat>
  <Paragraphs>13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Rockwell</vt:lpstr>
      <vt:lpstr>Times New Roman</vt:lpstr>
      <vt:lpstr>Wingdings</vt:lpstr>
      <vt:lpstr>Атлас</vt:lpstr>
      <vt:lpstr>Условия и порядок предъявления иска</vt:lpstr>
      <vt:lpstr> Иск является обращением заинтересованного лица к суду с требованием о защите его субъективного права или охраняемого законом интереса.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Ваше внимание.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Условия и порядок предъявления иска</dc:title>
  <dc:creator>User</dc:creator>
  <cp:lastModifiedBy>User</cp:lastModifiedBy>
  <cp:revision>11</cp:revision>
  <dcterms:created xsi:type="dcterms:W3CDTF">2022-01-02T18:18:16Z</dcterms:created>
  <dcterms:modified xsi:type="dcterms:W3CDTF">2022-01-02T23:41:07Z</dcterms:modified>
</cp:coreProperties>
</file>